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image" Target="../media/image-2-6.png"/><Relationship Id="rId7" Type="http://schemas.openxmlformats.org/officeDocument/2006/relationships/image" Target="../media/image-2-7.sv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slideLayout" Target="../slideLayouts/slideLayout3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svg"/><Relationship Id="rId14" Type="http://schemas.openxmlformats.org/officeDocument/2006/relationships/slideLayout" Target="../slideLayouts/slideLayout6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svg"/><Relationship Id="rId5" Type="http://schemas.openxmlformats.org/officeDocument/2006/relationships/image" Target="../media/image-6-5.png"/><Relationship Id="rId6" Type="http://schemas.openxmlformats.org/officeDocument/2006/relationships/image" Target="../media/image-6-6.svg"/><Relationship Id="rId7" Type="http://schemas.openxmlformats.org/officeDocument/2006/relationships/image" Target="../media/image-6-7.png"/><Relationship Id="rId8" Type="http://schemas.openxmlformats.org/officeDocument/2006/relationships/image" Target="../media/image-6-8.svg"/><Relationship Id="rId9" Type="http://schemas.openxmlformats.org/officeDocument/2006/relationships/image" Target="../media/image-6-9.png"/><Relationship Id="rId10" Type="http://schemas.openxmlformats.org/officeDocument/2006/relationships/image" Target="../media/image-6-10.svg"/><Relationship Id="rId11" Type="http://schemas.openxmlformats.org/officeDocument/2006/relationships/slideLayout" Target="../slideLayouts/slideLayout7.xml"/><Relationship Id="rId1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0" y="1524000"/>
            <a:ext cx="92202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88650" y="1146215"/>
            <a:ext cx="3853101" cy="481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Problema</a:t>
            </a:r>
            <a:endParaRPr lang="en-US" sz="3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9353" y="1858923"/>
            <a:ext cx="539353" cy="5393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39353" y="2590919"/>
            <a:ext cx="192655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FC3F7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12 rupturas/mês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539353" y="2924056"/>
            <a:ext cx="6679525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Resultam em multas SLA severas.</a:t>
            </a:r>
            <a:endParaRPr lang="en-US" sz="12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522" y="1858923"/>
            <a:ext cx="539353" cy="53935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11522" y="2590919"/>
            <a:ext cx="1926550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Capital travado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7411522" y="2924056"/>
            <a:ext cx="6679525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R$ 400K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estoque parado.</a:t>
            </a:r>
            <a:endParaRPr lang="en-US" sz="12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9353" y="3479006"/>
            <a:ext cx="539353" cy="539353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39353" y="4211003"/>
            <a:ext cx="2090618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Decisões em "achismo"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539353" y="4544139"/>
            <a:ext cx="6679525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Falta de dados leva a escolhas incertas.</a:t>
            </a:r>
            <a:endParaRPr lang="en-US" sz="12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1522" y="3479006"/>
            <a:ext cx="539353" cy="539353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11522" y="4211003"/>
            <a:ext cx="1952863" cy="240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4FC3F7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150 posições</a:t>
            </a:r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</a:t>
            </a:r>
            <a:pPr algn="l" indent="0" marL="0">
              <a:lnSpc>
                <a:spcPts val="18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 risco</a:t>
            </a:r>
            <a:endParaRPr lang="en-US" sz="1500" dirty="0"/>
          </a:p>
        </p:txBody>
      </p:sp>
      <p:sp>
        <p:nvSpPr>
          <p:cNvPr id="16" name="Text 9"/>
          <p:cNvSpPr/>
          <p:nvPr/>
        </p:nvSpPr>
        <p:spPr>
          <a:xfrm>
            <a:off x="7411522" y="4544139"/>
            <a:ext cx="6679525" cy="246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Expansão ameaçada por ineficiência.</a:t>
            </a:r>
            <a:endParaRPr lang="en-US" sz="1200" dirty="0"/>
          </a:p>
        </p:txBody>
      </p:sp>
      <p:sp>
        <p:nvSpPr>
          <p:cNvPr id="17" name="Text 10"/>
          <p:cNvSpPr/>
          <p:nvPr/>
        </p:nvSpPr>
        <p:spPr>
          <a:xfrm>
            <a:off x="4807387" y="5021937"/>
            <a:ext cx="5015508" cy="385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Gestão manual não escala. E custa</a:t>
            </a:r>
            <a:endParaRPr lang="en-US" sz="2400" dirty="0"/>
          </a:p>
        </p:txBody>
      </p:sp>
      <p:sp>
        <p:nvSpPr>
          <p:cNvPr id="18" name="Text 11"/>
          <p:cNvSpPr/>
          <p:nvPr/>
        </p:nvSpPr>
        <p:spPr>
          <a:xfrm>
            <a:off x="953453" y="5638324"/>
            <a:ext cx="12723495" cy="1444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350"/>
              </a:lnSpc>
              <a:buNone/>
            </a:pPr>
            <a:r>
              <a:rPr lang="en-US" sz="9100" b="1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R$ 2,4 milhões por ano.</a:t>
            </a:r>
            <a:endParaRPr lang="en-US" sz="9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43901" y="489823"/>
            <a:ext cx="5542478" cy="5567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O Impacto Financeiro Real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411" y="1402794"/>
            <a:ext cx="7094220" cy="355092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411" y="5154097"/>
            <a:ext cx="4461153" cy="7125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1529" y="6044803"/>
            <a:ext cx="3786664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Manutenção Interrompida/Atrasada</a:t>
            </a:r>
            <a:endParaRPr lang="en-US" sz="17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564" y="5154097"/>
            <a:ext cx="4461153" cy="71258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62682" y="6044803"/>
            <a:ext cx="222682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Multa Contratual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17" y="5154097"/>
            <a:ext cx="4461153" cy="7125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9723834" y="6044803"/>
            <a:ext cx="222682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Dano Reputacional</a:t>
            </a:r>
            <a:endParaRPr lang="en-US" sz="175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11" y="6501170"/>
            <a:ext cx="4461153" cy="712589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801529" y="7391876"/>
            <a:ext cx="222682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Falha na Torre</a:t>
            </a:r>
            <a:endParaRPr lang="en-US" sz="175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4564" y="6501170"/>
            <a:ext cx="4461153" cy="712589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262682" y="7391876"/>
            <a:ext cx="2226826" cy="278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Perda de Cliente B2B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93790" y="21713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 Solução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1687354" y="2970848"/>
            <a:ext cx="112555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PrevIA: IA feita para B2B de telecom, não para varejo.</a:t>
            </a:r>
            <a:endParaRPr lang="en-US" sz="3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3790" y="3877985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FC3F7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Integração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Perfeita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3323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Conecta Sapiens e seus sistemas existentes, sem substituir.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877985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FC3F7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Previsão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Inteligente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3323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Usa variáveis como clima, 5G, câmbio e SLA.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77995" y="3877985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48419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FC3F7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Alertas</a:t>
            </a:r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 Automáticos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332333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Notificações proativas sobre o que comprar e quando.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832152" y="481965"/>
            <a:ext cx="4966097" cy="546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34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Resultados em 12 Meses</a:t>
            </a:r>
            <a:endParaRPr lang="en-US" sz="3400" dirty="0"/>
          </a:p>
        </p:txBody>
      </p:sp>
      <p:sp>
        <p:nvSpPr>
          <p:cNvPr id="5" name="Shape 2"/>
          <p:cNvSpPr/>
          <p:nvPr/>
        </p:nvSpPr>
        <p:spPr>
          <a:xfrm>
            <a:off x="611743" y="1290280"/>
            <a:ext cx="6616065" cy="2903220"/>
          </a:xfrm>
          <a:prstGeom prst="roundRect">
            <a:avLst>
              <a:gd name="adj" fmla="val 903"/>
            </a:avLst>
          </a:prstGeom>
          <a:solidFill>
            <a:srgbClr val="3F465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27" y="1465064"/>
            <a:ext cx="524351" cy="524351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712" y="1609249"/>
            <a:ext cx="235863" cy="2358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6527" y="2164199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Rupturas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786527" y="2541984"/>
            <a:ext cx="6266498" cy="109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3/mês</a:t>
            </a:r>
            <a:endParaRPr lang="en-US" sz="6850" dirty="0"/>
          </a:p>
        </p:txBody>
      </p:sp>
      <p:sp>
        <p:nvSpPr>
          <p:cNvPr id="10" name="Text 5"/>
          <p:cNvSpPr/>
          <p:nvPr/>
        </p:nvSpPr>
        <p:spPr>
          <a:xfrm>
            <a:off x="786527" y="3739158"/>
            <a:ext cx="626649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12 para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–75%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350" dirty="0"/>
          </a:p>
        </p:txBody>
      </p:sp>
      <p:sp>
        <p:nvSpPr>
          <p:cNvPr id="11" name="Shape 6"/>
          <p:cNvSpPr/>
          <p:nvPr/>
        </p:nvSpPr>
        <p:spPr>
          <a:xfrm>
            <a:off x="7402592" y="1290280"/>
            <a:ext cx="6616065" cy="2903220"/>
          </a:xfrm>
          <a:prstGeom prst="roundRect">
            <a:avLst>
              <a:gd name="adj" fmla="val 903"/>
            </a:avLst>
          </a:prstGeom>
          <a:solidFill>
            <a:srgbClr val="3F4652"/>
          </a:solidFill>
          <a:ln/>
        </p:spPr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7376" y="1465064"/>
            <a:ext cx="524351" cy="524351"/>
          </a:xfrm>
          <a:prstGeom prst="rect">
            <a:avLst/>
          </a:prstGeom>
        </p:spPr>
      </p:pic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21560" y="1609249"/>
            <a:ext cx="235863" cy="23586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7376" y="2164199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SLA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7577376" y="2541984"/>
            <a:ext cx="6266498" cy="109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99,2%</a:t>
            </a:r>
            <a:endParaRPr lang="en-US" sz="6850" dirty="0"/>
          </a:p>
        </p:txBody>
      </p:sp>
      <p:sp>
        <p:nvSpPr>
          <p:cNvPr id="16" name="Text 9"/>
          <p:cNvSpPr/>
          <p:nvPr/>
        </p:nvSpPr>
        <p:spPr>
          <a:xfrm>
            <a:off x="7577376" y="3739158"/>
            <a:ext cx="626649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94% para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+5,2 pp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350" dirty="0"/>
          </a:p>
        </p:txBody>
      </p:sp>
      <p:sp>
        <p:nvSpPr>
          <p:cNvPr id="17" name="Shape 10"/>
          <p:cNvSpPr/>
          <p:nvPr/>
        </p:nvSpPr>
        <p:spPr>
          <a:xfrm>
            <a:off x="611743" y="4368284"/>
            <a:ext cx="6616065" cy="2903220"/>
          </a:xfrm>
          <a:prstGeom prst="roundRect">
            <a:avLst>
              <a:gd name="adj" fmla="val 903"/>
            </a:avLst>
          </a:prstGeom>
          <a:solidFill>
            <a:srgbClr val="3F4652"/>
          </a:solidFill>
          <a:ln/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527" y="4543068"/>
            <a:ext cx="524351" cy="524351"/>
          </a:xfrm>
          <a:prstGeom prst="rect">
            <a:avLst/>
          </a:prstGeom>
        </p:spPr>
      </p:pic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712" y="4687253"/>
            <a:ext cx="235863" cy="235863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786527" y="5242203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Estoque</a:t>
            </a:r>
            <a:endParaRPr lang="en-US" sz="1700" dirty="0"/>
          </a:p>
        </p:txBody>
      </p:sp>
      <p:sp>
        <p:nvSpPr>
          <p:cNvPr id="21" name="Text 12"/>
          <p:cNvSpPr/>
          <p:nvPr/>
        </p:nvSpPr>
        <p:spPr>
          <a:xfrm>
            <a:off x="786527" y="5619988"/>
            <a:ext cx="6266498" cy="109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R$ 320K</a:t>
            </a:r>
            <a:endParaRPr lang="en-US" sz="6850" dirty="0"/>
          </a:p>
        </p:txBody>
      </p:sp>
      <p:sp>
        <p:nvSpPr>
          <p:cNvPr id="22" name="Text 13"/>
          <p:cNvSpPr/>
          <p:nvPr/>
        </p:nvSpPr>
        <p:spPr>
          <a:xfrm>
            <a:off x="786527" y="6817162"/>
            <a:ext cx="626649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R$ 400K para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–20%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capital liberado)</a:t>
            </a:r>
            <a:endParaRPr lang="en-US" sz="1350" dirty="0"/>
          </a:p>
        </p:txBody>
      </p:sp>
      <p:sp>
        <p:nvSpPr>
          <p:cNvPr id="23" name="Shape 14"/>
          <p:cNvSpPr/>
          <p:nvPr/>
        </p:nvSpPr>
        <p:spPr>
          <a:xfrm>
            <a:off x="7402592" y="4368284"/>
            <a:ext cx="6616065" cy="2903220"/>
          </a:xfrm>
          <a:prstGeom prst="roundRect">
            <a:avLst>
              <a:gd name="adj" fmla="val 903"/>
            </a:avLst>
          </a:prstGeom>
          <a:solidFill>
            <a:srgbClr val="3F4652"/>
          </a:solidFill>
          <a:ln/>
        </p:spPr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77376" y="4543068"/>
            <a:ext cx="524351" cy="524351"/>
          </a:xfrm>
          <a:prstGeom prst="rect">
            <a:avLst/>
          </a:prstGeom>
        </p:spPr>
      </p:pic>
      <p:pic>
        <p:nvPicPr>
          <p:cNvPr id="25" name="Image 8" descr="preencoded.png">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21560" y="4687253"/>
            <a:ext cx="235863" cy="235863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7577376" y="5242203"/>
            <a:ext cx="2184916" cy="273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Custo emergência</a:t>
            </a:r>
            <a:endParaRPr lang="en-US" sz="1700" dirty="0"/>
          </a:p>
        </p:txBody>
      </p:sp>
      <p:sp>
        <p:nvSpPr>
          <p:cNvPr id="27" name="Text 16"/>
          <p:cNvSpPr/>
          <p:nvPr/>
        </p:nvSpPr>
        <p:spPr>
          <a:xfrm>
            <a:off x="7577376" y="5619988"/>
            <a:ext cx="6266498" cy="1092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600"/>
              </a:lnSpc>
              <a:buNone/>
            </a:pPr>
            <a:r>
              <a:rPr lang="en-US" sz="68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R$ 15K/mês</a:t>
            </a:r>
            <a:endParaRPr lang="en-US" sz="6850" dirty="0"/>
          </a:p>
        </p:txBody>
      </p:sp>
      <p:sp>
        <p:nvSpPr>
          <p:cNvPr id="28" name="Text 17"/>
          <p:cNvSpPr/>
          <p:nvPr/>
        </p:nvSpPr>
        <p:spPr>
          <a:xfrm>
            <a:off x="7577376" y="6817162"/>
            <a:ext cx="6266498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 R$ 50K para (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–70%</a:t>
            </a:r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endParaRPr lang="en-US" sz="1350" dirty="0"/>
          </a:p>
        </p:txBody>
      </p:sp>
      <p:sp>
        <p:nvSpPr>
          <p:cNvPr id="29" name="Text 18"/>
          <p:cNvSpPr/>
          <p:nvPr/>
        </p:nvSpPr>
        <p:spPr>
          <a:xfrm>
            <a:off x="611743" y="7468076"/>
            <a:ext cx="1340691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 PrevIA, a gestão reativa se transforma em eficiência e economia comprovadas.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9401651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01651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5361146" y="429816"/>
            <a:ext cx="3908107" cy="488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ROI que Converte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547092" y="1230749"/>
            <a:ext cx="3237428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R$150K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1188720" y="194179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Investimento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3979902" y="1230749"/>
            <a:ext cx="3237548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R$2.4M</a:t>
            </a:r>
            <a:endParaRPr lang="en-US" sz="4050" dirty="0"/>
          </a:p>
        </p:txBody>
      </p:sp>
      <p:sp>
        <p:nvSpPr>
          <p:cNvPr id="8" name="Text 5"/>
          <p:cNvSpPr/>
          <p:nvPr/>
        </p:nvSpPr>
        <p:spPr>
          <a:xfrm>
            <a:off x="4621649" y="194179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Economia Ano 1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412831" y="1230749"/>
            <a:ext cx="3237548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6-8</a:t>
            </a:r>
            <a:endParaRPr lang="en-US" sz="4050" dirty="0"/>
          </a:p>
        </p:txBody>
      </p:sp>
      <p:sp>
        <p:nvSpPr>
          <p:cNvPr id="10" name="Text 7"/>
          <p:cNvSpPr/>
          <p:nvPr/>
        </p:nvSpPr>
        <p:spPr>
          <a:xfrm>
            <a:off x="8054578" y="194179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Payback (meses)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10845760" y="1230749"/>
            <a:ext cx="3237548" cy="515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50"/>
              </a:lnSpc>
              <a:buNone/>
            </a:pPr>
            <a:r>
              <a:rPr lang="en-US" sz="405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728%</a:t>
            </a:r>
            <a:endParaRPr lang="en-US" sz="4050" dirty="0"/>
          </a:p>
        </p:txBody>
      </p:sp>
      <p:sp>
        <p:nvSpPr>
          <p:cNvPr id="12" name="Text 9"/>
          <p:cNvSpPr/>
          <p:nvPr/>
        </p:nvSpPr>
        <p:spPr>
          <a:xfrm>
            <a:off x="11487507" y="1941790"/>
            <a:ext cx="1954054" cy="244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ROI</a:t>
            </a:r>
            <a:endParaRPr lang="en-US" sz="1500" dirty="0"/>
          </a:p>
        </p:txBody>
      </p:sp>
      <p:sp>
        <p:nvSpPr>
          <p:cNvPr id="13" name="Text 10"/>
          <p:cNvSpPr/>
          <p:nvPr/>
        </p:nvSpPr>
        <p:spPr>
          <a:xfrm>
            <a:off x="3058239" y="2420422"/>
            <a:ext cx="8513802" cy="390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50"/>
              </a:lnSpc>
              <a:buNone/>
            </a:pPr>
            <a:r>
              <a:rPr lang="en-US" sz="2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Invista com Inteligência: PrevIA vs. Soluções Tradicionais</a:t>
            </a:r>
            <a:endParaRPr lang="en-US" sz="245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92" y="3045619"/>
            <a:ext cx="13536216" cy="5926217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5091089" y="6047063"/>
            <a:ext cx="1587567" cy="369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PrevIA</a:t>
            </a:r>
            <a:endParaRPr lang="en-US" sz="1350" dirty="0"/>
          </a:p>
        </p:txBody>
      </p:sp>
      <p:sp>
        <p:nvSpPr>
          <p:cNvPr id="16" name="Text 12"/>
          <p:cNvSpPr/>
          <p:nvPr/>
        </p:nvSpPr>
        <p:spPr>
          <a:xfrm>
            <a:off x="8095658" y="5862558"/>
            <a:ext cx="1587566" cy="738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Blue Yonder</a:t>
            </a:r>
            <a:endParaRPr lang="en-US" sz="1350" dirty="0"/>
          </a:p>
        </p:txBody>
      </p:sp>
      <p:sp>
        <p:nvSpPr>
          <p:cNvPr id="17" name="Text 13"/>
          <p:cNvSpPr/>
          <p:nvPr/>
        </p:nvSpPr>
        <p:spPr>
          <a:xfrm>
            <a:off x="10864264" y="7829182"/>
            <a:ext cx="2886486" cy="295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Custo: $1.5M+</a:t>
            </a:r>
            <a:endParaRPr lang="en-US" sz="1050" dirty="0"/>
          </a:p>
        </p:txBody>
      </p:sp>
      <p:sp>
        <p:nvSpPr>
          <p:cNvPr id="18" name="Text 14"/>
          <p:cNvSpPr/>
          <p:nvPr/>
        </p:nvSpPr>
        <p:spPr>
          <a:xfrm>
            <a:off x="11595521" y="7829181"/>
            <a:ext cx="800754" cy="27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FF57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$1.5M+</a:t>
            </a:r>
            <a:endParaRPr lang="en-US" sz="1050" dirty="0"/>
          </a:p>
        </p:txBody>
      </p:sp>
      <p:pic>
        <p:nvPicPr>
          <p:cNvPr id="19" name="Image 2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80117" y="7795355"/>
            <a:ext cx="363475" cy="363475"/>
          </a:xfrm>
          <a:prstGeom prst="rect">
            <a:avLst/>
          </a:prstGeom>
        </p:spPr>
      </p:pic>
      <p:sp>
        <p:nvSpPr>
          <p:cNvPr id="20" name="Text 15"/>
          <p:cNvSpPr/>
          <p:nvPr/>
        </p:nvSpPr>
        <p:spPr>
          <a:xfrm>
            <a:off x="10811783" y="4306357"/>
            <a:ext cx="2952088" cy="295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Legado e complexo</a:t>
            </a:r>
            <a:endParaRPr lang="en-US" sz="105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8522" y="4243625"/>
            <a:ext cx="367986" cy="36798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50214" y="7802940"/>
            <a:ext cx="2873365" cy="295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Custo: $150K</a:t>
            </a:r>
            <a:endParaRPr lang="en-US" sz="1050" dirty="0"/>
          </a:p>
        </p:txBody>
      </p:sp>
      <p:sp>
        <p:nvSpPr>
          <p:cNvPr id="23" name="Text 17"/>
          <p:cNvSpPr/>
          <p:nvPr/>
        </p:nvSpPr>
        <p:spPr>
          <a:xfrm>
            <a:off x="3244394" y="7802940"/>
            <a:ext cx="679185" cy="2755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4FC3F7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$150K</a:t>
            </a:r>
            <a:endParaRPr lang="en-US" sz="1050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13706" y="7820981"/>
            <a:ext cx="363475" cy="36347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984612" y="4306357"/>
            <a:ext cx="2952087" cy="295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3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Moderna e ágil</a:t>
            </a:r>
            <a:endParaRPr lang="en-US" sz="1050" dirty="0"/>
          </a:p>
        </p:txBody>
      </p:sp>
      <p:pic>
        <p:nvPicPr>
          <p:cNvPr id="26" name="Image 5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68809" y="4245880"/>
            <a:ext cx="363476" cy="3634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150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02733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970734" y="507563"/>
            <a:ext cx="6688812" cy="576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Implementação em 4 Semanas</a:t>
            </a:r>
            <a:endParaRPr lang="en-US" sz="3600" dirty="0"/>
          </a:p>
        </p:txBody>
      </p:sp>
      <p:sp>
        <p:nvSpPr>
          <p:cNvPr id="5" name="Text 2"/>
          <p:cNvSpPr/>
          <p:nvPr/>
        </p:nvSpPr>
        <p:spPr>
          <a:xfrm>
            <a:off x="2700814" y="1361242"/>
            <a:ext cx="9228653" cy="1153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9050"/>
              </a:lnSpc>
              <a:buNone/>
            </a:pPr>
            <a:r>
              <a:rPr lang="en-US" sz="7250" dirty="0">
                <a:solidFill>
                  <a:srgbClr val="00AE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Zero Risco</a:t>
            </a:r>
            <a:endParaRPr lang="en-US" sz="7250" dirty="0"/>
          </a:p>
        </p:txBody>
      </p:sp>
      <p:sp>
        <p:nvSpPr>
          <p:cNvPr id="6" name="Shape 3"/>
          <p:cNvSpPr/>
          <p:nvPr/>
        </p:nvSpPr>
        <p:spPr>
          <a:xfrm>
            <a:off x="7303770" y="2791539"/>
            <a:ext cx="22860" cy="4429482"/>
          </a:xfrm>
          <a:prstGeom prst="roundRect">
            <a:avLst>
              <a:gd name="adj" fmla="val 121112"/>
            </a:avLst>
          </a:prstGeom>
          <a:solidFill>
            <a:srgbClr val="585F6B"/>
          </a:solidFill>
          <a:ln/>
        </p:spPr>
      </p:sp>
      <p:sp>
        <p:nvSpPr>
          <p:cNvPr id="7" name="Shape 4"/>
          <p:cNvSpPr/>
          <p:nvPr/>
        </p:nvSpPr>
        <p:spPr>
          <a:xfrm>
            <a:off x="6784419" y="3518297"/>
            <a:ext cx="553641" cy="22860"/>
          </a:xfrm>
          <a:prstGeom prst="roundRect">
            <a:avLst>
              <a:gd name="adj" fmla="val 121112"/>
            </a:avLst>
          </a:prstGeom>
          <a:solidFill>
            <a:srgbClr val="585F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025" y="3460552"/>
            <a:ext cx="138351" cy="138351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645914" y="2791539"/>
            <a:ext cx="6115645" cy="1476494"/>
          </a:xfrm>
          <a:prstGeom prst="roundRect">
            <a:avLst>
              <a:gd name="adj" fmla="val 1875"/>
            </a:avLst>
          </a:prstGeom>
          <a:solidFill>
            <a:srgbClr val="3F4652"/>
          </a:solidFill>
          <a:ln/>
        </p:spPr>
      </p:sp>
      <p:sp>
        <p:nvSpPr>
          <p:cNvPr id="10" name="Text 6"/>
          <p:cNvSpPr/>
          <p:nvPr/>
        </p:nvSpPr>
        <p:spPr>
          <a:xfrm>
            <a:off x="4269938" y="2976086"/>
            <a:ext cx="23070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Semana 1–2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830461" y="3375184"/>
            <a:ext cx="574655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Conectar ao ERP (sem custo)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7292340" y="4625578"/>
            <a:ext cx="553641" cy="22860"/>
          </a:xfrm>
          <a:prstGeom prst="roundRect">
            <a:avLst>
              <a:gd name="adj" fmla="val 121112"/>
            </a:avLst>
          </a:prstGeom>
          <a:solidFill>
            <a:srgbClr val="585F6B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025" y="4567833"/>
            <a:ext cx="138351" cy="138351"/>
          </a:xfrm>
          <a:prstGeom prst="rect">
            <a:avLst/>
          </a:prstGeom>
        </p:spPr>
      </p:pic>
      <p:sp>
        <p:nvSpPr>
          <p:cNvPr id="14" name="Shape 9"/>
          <p:cNvSpPr/>
          <p:nvPr/>
        </p:nvSpPr>
        <p:spPr>
          <a:xfrm>
            <a:off x="7868841" y="3898821"/>
            <a:ext cx="6115645" cy="1476494"/>
          </a:xfrm>
          <a:prstGeom prst="roundRect">
            <a:avLst>
              <a:gd name="adj" fmla="val 1875"/>
            </a:avLst>
          </a:prstGeom>
          <a:solidFill>
            <a:srgbClr val="3F4652"/>
          </a:solidFill>
          <a:ln/>
        </p:spPr>
      </p:sp>
      <p:sp>
        <p:nvSpPr>
          <p:cNvPr id="15" name="Text 10"/>
          <p:cNvSpPr/>
          <p:nvPr/>
        </p:nvSpPr>
        <p:spPr>
          <a:xfrm>
            <a:off x="8053387" y="4083368"/>
            <a:ext cx="23070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Semana 3–4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8053387" y="4482465"/>
            <a:ext cx="574655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Testar com 5 itens críticos</a:t>
            </a:r>
            <a:endParaRPr lang="en-US" sz="1450" dirty="0"/>
          </a:p>
        </p:txBody>
      </p:sp>
      <p:sp>
        <p:nvSpPr>
          <p:cNvPr id="17" name="Shape 12"/>
          <p:cNvSpPr/>
          <p:nvPr/>
        </p:nvSpPr>
        <p:spPr>
          <a:xfrm>
            <a:off x="6784419" y="5548313"/>
            <a:ext cx="553641" cy="22860"/>
          </a:xfrm>
          <a:prstGeom prst="roundRect">
            <a:avLst>
              <a:gd name="adj" fmla="val 121112"/>
            </a:avLst>
          </a:prstGeom>
          <a:solidFill>
            <a:srgbClr val="585F6B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025" y="5490567"/>
            <a:ext cx="138351" cy="138351"/>
          </a:xfrm>
          <a:prstGeom prst="rect">
            <a:avLst/>
          </a:prstGeom>
        </p:spPr>
      </p:pic>
      <p:sp>
        <p:nvSpPr>
          <p:cNvPr id="19" name="Shape 13"/>
          <p:cNvSpPr/>
          <p:nvPr/>
        </p:nvSpPr>
        <p:spPr>
          <a:xfrm>
            <a:off x="645914" y="4821555"/>
            <a:ext cx="6115645" cy="1476494"/>
          </a:xfrm>
          <a:prstGeom prst="roundRect">
            <a:avLst>
              <a:gd name="adj" fmla="val 1875"/>
            </a:avLst>
          </a:prstGeom>
          <a:solidFill>
            <a:srgbClr val="3F4652"/>
          </a:solidFill>
          <a:ln/>
        </p:spPr>
      </p:sp>
      <p:sp>
        <p:nvSpPr>
          <p:cNvPr id="20" name="Text 14"/>
          <p:cNvSpPr/>
          <p:nvPr/>
        </p:nvSpPr>
        <p:spPr>
          <a:xfrm>
            <a:off x="4269938" y="5006102"/>
            <a:ext cx="23070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Mês 2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830461" y="5405199"/>
            <a:ext cx="574655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Validar MAPE ≤ 9%</a:t>
            </a:r>
            <a:endParaRPr lang="en-US" sz="1450" dirty="0"/>
          </a:p>
        </p:txBody>
      </p:sp>
      <p:sp>
        <p:nvSpPr>
          <p:cNvPr id="22" name="Shape 16"/>
          <p:cNvSpPr/>
          <p:nvPr/>
        </p:nvSpPr>
        <p:spPr>
          <a:xfrm>
            <a:off x="7292340" y="6471166"/>
            <a:ext cx="553641" cy="22860"/>
          </a:xfrm>
          <a:prstGeom prst="roundRect">
            <a:avLst>
              <a:gd name="adj" fmla="val 121112"/>
            </a:avLst>
          </a:prstGeom>
          <a:solidFill>
            <a:srgbClr val="585F6B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025" y="6413421"/>
            <a:ext cx="138351" cy="138351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7868841" y="5744408"/>
            <a:ext cx="6115645" cy="1476494"/>
          </a:xfrm>
          <a:prstGeom prst="roundRect">
            <a:avLst>
              <a:gd name="adj" fmla="val 1875"/>
            </a:avLst>
          </a:prstGeom>
          <a:solidFill>
            <a:srgbClr val="3F4652"/>
          </a:solidFill>
          <a:ln/>
        </p:spPr>
      </p:sp>
      <p:sp>
        <p:nvSpPr>
          <p:cNvPr id="25" name="Text 18"/>
          <p:cNvSpPr/>
          <p:nvPr/>
        </p:nvSpPr>
        <p:spPr>
          <a:xfrm>
            <a:off x="8053387" y="5928955"/>
            <a:ext cx="2307074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Mês 3</a:t>
            </a:r>
            <a:endParaRPr lang="en-US" sz="1800" dirty="0"/>
          </a:p>
        </p:txBody>
      </p:sp>
      <p:sp>
        <p:nvSpPr>
          <p:cNvPr id="26" name="Text 19"/>
          <p:cNvSpPr/>
          <p:nvPr/>
        </p:nvSpPr>
        <p:spPr>
          <a:xfrm>
            <a:off x="8053387" y="6328053"/>
            <a:ext cx="574655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Escalonar com resultados reais</a:t>
            </a:r>
            <a:endParaRPr lang="en-US" sz="1450" dirty="0"/>
          </a:p>
        </p:txBody>
      </p:sp>
      <p:sp>
        <p:nvSpPr>
          <p:cNvPr id="27" name="Text 20"/>
          <p:cNvSpPr/>
          <p:nvPr/>
        </p:nvSpPr>
        <p:spPr>
          <a:xfrm>
            <a:off x="645914" y="7428667"/>
            <a:ext cx="13338572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45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 não funcionar, não avançamos. Sem risco.</a:t>
            </a:r>
            <a:endParaRPr lang="en-US" sz="14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36646" y="132861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Chamada para Ação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1281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Vamos começar com </a:t>
            </a:r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5733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5 itens críticos</a:t>
            </a:r>
            <a:pPr algn="ctr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?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793790" y="360223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 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57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 semanas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demonstramos o modelo. Em 6 meses, reduzimos rupturas em 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57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75%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 evitamos milhões em multas.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4583192"/>
            <a:ext cx="7556421" cy="2317790"/>
          </a:xfrm>
          <a:prstGeom prst="roundRect">
            <a:avLst>
              <a:gd name="adj" fmla="val 6312"/>
            </a:avLst>
          </a:prstGeom>
          <a:solidFill>
            <a:srgbClr val="202733"/>
          </a:solidFill>
          <a:ln w="30480">
            <a:solidFill>
              <a:srgbClr val="585F6B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10" y="4583192"/>
            <a:ext cx="121920" cy="2317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916555" y="484048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Próximo passo: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1142524" y="540186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Reunião de discovery com seu CTO – 2 horas, 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573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zero custo</a:t>
            </a:r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524" y="6019919"/>
            <a:ext cx="2368034" cy="6237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2025-11-13T22:42:11Z</dcterms:created>
  <dcterms:modified xsi:type="dcterms:W3CDTF">2025-11-13T22:42:11Z</dcterms:modified>
</cp:coreProperties>
</file>